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5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E4B65-DABF-4305-8FDC-562A2093877C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2A65F-4B72-41C2-BDE2-DD7535BF98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7174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E4B65-DABF-4305-8FDC-562A2093877C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2A65F-4B72-41C2-BDE2-DD7535BF98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8029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E4B65-DABF-4305-8FDC-562A2093877C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2A65F-4B72-41C2-BDE2-DD7535BF98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1359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E4B65-DABF-4305-8FDC-562A2093877C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2A65F-4B72-41C2-BDE2-DD7535BF98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6021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E4B65-DABF-4305-8FDC-562A2093877C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2A65F-4B72-41C2-BDE2-DD7535BF98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9212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E4B65-DABF-4305-8FDC-562A2093877C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2A65F-4B72-41C2-BDE2-DD7535BF98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228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E4B65-DABF-4305-8FDC-562A2093877C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2A65F-4B72-41C2-BDE2-DD7535BF98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4081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E4B65-DABF-4305-8FDC-562A2093877C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2A65F-4B72-41C2-BDE2-DD7535BF98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6802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E4B65-DABF-4305-8FDC-562A2093877C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2A65F-4B72-41C2-BDE2-DD7535BF98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59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E4B65-DABF-4305-8FDC-562A2093877C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2A65F-4B72-41C2-BDE2-DD7535BF98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021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E4B65-DABF-4305-8FDC-562A2093877C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2A65F-4B72-41C2-BDE2-DD7535BF98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4332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E4B65-DABF-4305-8FDC-562A2093877C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2A65F-4B72-41C2-BDE2-DD7535BF98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6626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3239248"/>
              </p:ext>
            </p:extLst>
          </p:nvPr>
        </p:nvGraphicFramePr>
        <p:xfrm>
          <a:off x="1487056" y="443346"/>
          <a:ext cx="10030688" cy="5033818"/>
        </p:xfrm>
        <a:graphic>
          <a:graphicData uri="http://schemas.openxmlformats.org/drawingml/2006/table">
            <a:tbl>
              <a:tblPr/>
              <a:tblGrid>
                <a:gridCol w="2507404">
                  <a:extLst>
                    <a:ext uri="{9D8B030D-6E8A-4147-A177-3AD203B41FA5}">
                      <a16:colId xmlns:a16="http://schemas.microsoft.com/office/drawing/2014/main" val="3842106511"/>
                    </a:ext>
                  </a:extLst>
                </a:gridCol>
                <a:gridCol w="2507404">
                  <a:extLst>
                    <a:ext uri="{9D8B030D-6E8A-4147-A177-3AD203B41FA5}">
                      <a16:colId xmlns:a16="http://schemas.microsoft.com/office/drawing/2014/main" val="3327278726"/>
                    </a:ext>
                  </a:extLst>
                </a:gridCol>
                <a:gridCol w="2131722">
                  <a:extLst>
                    <a:ext uri="{9D8B030D-6E8A-4147-A177-3AD203B41FA5}">
                      <a16:colId xmlns:a16="http://schemas.microsoft.com/office/drawing/2014/main" val="2728790849"/>
                    </a:ext>
                  </a:extLst>
                </a:gridCol>
                <a:gridCol w="2884158">
                  <a:extLst>
                    <a:ext uri="{9D8B030D-6E8A-4147-A177-3AD203B41FA5}">
                      <a16:colId xmlns:a16="http://schemas.microsoft.com/office/drawing/2014/main" val="1390178706"/>
                    </a:ext>
                  </a:extLst>
                </a:gridCol>
              </a:tblGrid>
              <a:tr h="1156459">
                <a:tc gridSpan="4"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ru-RU" sz="2800" b="0" i="0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ОБЪЕМ ОБРАЗОВАТЕЛЬНОЙ ДЕЯТЕЛЬНОСТИ</a:t>
                      </a:r>
                      <a:endParaRPr lang="ru-RU" sz="2800" b="0" i="0" dirty="0"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9842715"/>
                  </a:ext>
                </a:extLst>
              </a:tr>
              <a:tr h="1156459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Объем образовательной деятельности за 2023 год,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финансовое обеспечение которой осуществляется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2414717"/>
                  </a:ext>
                </a:extLst>
              </a:tr>
              <a:tr h="20864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282828"/>
                          </a:solidFill>
                          <a:effectLst/>
                          <a:latin typeface="Times New Roman" panose="02020603050405020304" pitchFamily="18" charset="0"/>
                        </a:rPr>
                        <a:t>за счет</a:t>
                      </a:r>
                      <a:endParaRPr lang="ru-RU" sz="1800" dirty="0">
                        <a:solidFill>
                          <a:srgbClr val="282828"/>
                        </a:solidFill>
                        <a:effectLst/>
                        <a:latin typeface="Tahoma" panose="020B060403050404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282828"/>
                          </a:solidFill>
                          <a:effectLst/>
                          <a:latin typeface="Times New Roman" panose="02020603050405020304" pitchFamily="18" charset="0"/>
                        </a:rPr>
                        <a:t>бюджетных ассигнований федерального бюджета (руб.)</a:t>
                      </a:r>
                      <a:endParaRPr lang="ru-RU" sz="1800" dirty="0">
                        <a:solidFill>
                          <a:srgbClr val="282828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282828"/>
                          </a:solidFill>
                          <a:effectLst/>
                          <a:latin typeface="Times New Roman" panose="02020603050405020304" pitchFamily="18" charset="0"/>
                        </a:rPr>
                        <a:t>за счет</a:t>
                      </a:r>
                      <a:endParaRPr lang="ru-RU" sz="1800" dirty="0">
                        <a:solidFill>
                          <a:srgbClr val="282828"/>
                        </a:solidFill>
                        <a:effectLst/>
                        <a:latin typeface="Tahoma" panose="020B060403050404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282828"/>
                          </a:solidFill>
                          <a:effectLst/>
                          <a:latin typeface="Times New Roman" panose="02020603050405020304" pitchFamily="18" charset="0"/>
                        </a:rPr>
                        <a:t>бюджетов субъектов Российской Федерации (руб.)</a:t>
                      </a:r>
                      <a:endParaRPr lang="ru-RU" sz="1800" dirty="0">
                        <a:solidFill>
                          <a:srgbClr val="282828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282828"/>
                          </a:solidFill>
                          <a:effectLst/>
                          <a:latin typeface="Times New Roman" panose="02020603050405020304" pitchFamily="18" charset="0"/>
                        </a:rPr>
                        <a:t>за счет</a:t>
                      </a:r>
                      <a:endParaRPr lang="ru-RU" sz="1800" dirty="0">
                        <a:solidFill>
                          <a:srgbClr val="282828"/>
                        </a:solidFill>
                        <a:effectLst/>
                        <a:latin typeface="Tahoma" panose="020B060403050404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282828"/>
                          </a:solidFill>
                          <a:effectLst/>
                          <a:latin typeface="Times New Roman" panose="02020603050405020304" pitchFamily="18" charset="0"/>
                        </a:rPr>
                        <a:t>местных бюджетов (руб.)</a:t>
                      </a:r>
                      <a:endParaRPr lang="ru-RU" sz="1800" dirty="0">
                        <a:solidFill>
                          <a:srgbClr val="282828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282828"/>
                          </a:solidFill>
                          <a:effectLst/>
                          <a:latin typeface="Times New Roman" panose="02020603050405020304" pitchFamily="18" charset="0"/>
                        </a:rPr>
                        <a:t>по договорам об оказании платных образовательных услуг за счет средств физических и (или) юридических лиц (руб.)</a:t>
                      </a:r>
                      <a:endParaRPr lang="ru-RU" sz="1800" dirty="0">
                        <a:solidFill>
                          <a:srgbClr val="282828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6387401"/>
                  </a:ext>
                </a:extLst>
              </a:tr>
              <a:tr h="6344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282828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  <a:endParaRPr lang="ru-RU" sz="1800" dirty="0">
                        <a:solidFill>
                          <a:srgbClr val="282828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282828"/>
                          </a:solidFill>
                          <a:effectLst/>
                          <a:latin typeface="Times New Roman" panose="02020603050405020304" pitchFamily="18" charset="0"/>
                        </a:rPr>
                        <a:t>60 982</a:t>
                      </a:r>
                      <a:r>
                        <a:rPr lang="ru-RU" sz="1800" baseline="0" dirty="0">
                          <a:solidFill>
                            <a:srgbClr val="282828"/>
                          </a:solidFill>
                          <a:effectLst/>
                          <a:latin typeface="Times New Roman" panose="02020603050405020304" pitchFamily="18" charset="0"/>
                        </a:rPr>
                        <a:t> 516,00</a:t>
                      </a:r>
                      <a:endParaRPr lang="ru-RU" sz="1800" dirty="0">
                        <a:solidFill>
                          <a:srgbClr val="282828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282828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  <a:endParaRPr lang="ru-RU" sz="1800" dirty="0">
                        <a:solidFill>
                          <a:srgbClr val="282828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282828"/>
                          </a:solidFill>
                          <a:effectLst/>
                          <a:latin typeface="Times New Roman" panose="02020603050405020304" pitchFamily="18" charset="0"/>
                        </a:rPr>
                        <a:t>14 </a:t>
                      </a:r>
                      <a:r>
                        <a:rPr lang="en-US" sz="1800" dirty="0">
                          <a:solidFill>
                            <a:srgbClr val="282828"/>
                          </a:solidFill>
                          <a:effectLst/>
                          <a:latin typeface="Times New Roman" panose="02020603050405020304" pitchFamily="18" charset="0"/>
                        </a:rPr>
                        <a:t>873 526</a:t>
                      </a:r>
                      <a:r>
                        <a:rPr lang="ru-RU" sz="1800" dirty="0">
                          <a:solidFill>
                            <a:srgbClr val="282828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dirty="0">
                          <a:solidFill>
                            <a:srgbClr val="282828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  <a:endParaRPr lang="ru-RU" sz="1800" dirty="0">
                        <a:solidFill>
                          <a:srgbClr val="282828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14157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62273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69</Words>
  <Application>Microsoft Office PowerPoint</Application>
  <PresentationFormat>Широкоэкранный</PresentationFormat>
  <Paragraphs>14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Times New Roman</vt:lpstr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Бух-сер</dc:creator>
  <cp:lastModifiedBy>User</cp:lastModifiedBy>
  <cp:revision>4</cp:revision>
  <dcterms:created xsi:type="dcterms:W3CDTF">2023-03-21T05:27:38Z</dcterms:created>
  <dcterms:modified xsi:type="dcterms:W3CDTF">2024-02-14T05:41:00Z</dcterms:modified>
</cp:coreProperties>
</file>